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48" d="100"/>
          <a:sy n="48" d="100"/>
        </p:scale>
        <p:origin x="44" y="1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AE64-73AB-4F2B-8EFD-EAA65758E251}" type="datetimeFigureOut">
              <a:rPr lang="en-US" smtClean="0"/>
              <a:t>6/15/2017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AF1D-225C-4D9F-8150-81FC6A814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50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AE64-73AB-4F2B-8EFD-EAA65758E251}" type="datetimeFigureOut">
              <a:rPr lang="en-US" smtClean="0"/>
              <a:t>6/15/2017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AF1D-225C-4D9F-8150-81FC6A814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649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AE64-73AB-4F2B-8EFD-EAA65758E251}" type="datetimeFigureOut">
              <a:rPr lang="en-US" smtClean="0"/>
              <a:t>6/15/2017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AF1D-225C-4D9F-8150-81FC6A814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5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AE64-73AB-4F2B-8EFD-EAA65758E251}" type="datetimeFigureOut">
              <a:rPr lang="en-US" smtClean="0"/>
              <a:t>6/15/2017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AF1D-225C-4D9F-8150-81FC6A814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694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AE64-73AB-4F2B-8EFD-EAA65758E251}" type="datetimeFigureOut">
              <a:rPr lang="en-US" smtClean="0"/>
              <a:t>6/15/2017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AF1D-225C-4D9F-8150-81FC6A814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35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AE64-73AB-4F2B-8EFD-EAA65758E251}" type="datetimeFigureOut">
              <a:rPr lang="en-US" smtClean="0"/>
              <a:t>6/15/2017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AF1D-225C-4D9F-8150-81FC6A814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635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AE64-73AB-4F2B-8EFD-EAA65758E251}" type="datetimeFigureOut">
              <a:rPr lang="en-US" smtClean="0"/>
              <a:t>6/15/2017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AF1D-225C-4D9F-8150-81FC6A814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19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AE64-73AB-4F2B-8EFD-EAA65758E251}" type="datetimeFigureOut">
              <a:rPr lang="en-US" smtClean="0"/>
              <a:t>6/15/2017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AF1D-225C-4D9F-8150-81FC6A814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2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AE64-73AB-4F2B-8EFD-EAA65758E251}" type="datetimeFigureOut">
              <a:rPr lang="en-US" smtClean="0"/>
              <a:t>6/15/2017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AF1D-225C-4D9F-8150-81FC6A814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06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AE64-73AB-4F2B-8EFD-EAA65758E251}" type="datetimeFigureOut">
              <a:rPr lang="en-US" smtClean="0"/>
              <a:t>6/15/2017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AF1D-225C-4D9F-8150-81FC6A814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39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AE64-73AB-4F2B-8EFD-EAA65758E251}" type="datetimeFigureOut">
              <a:rPr lang="en-US" smtClean="0"/>
              <a:t>6/15/2017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5AF1D-225C-4D9F-8150-81FC6A814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185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1AE64-73AB-4F2B-8EFD-EAA65758E251}" type="datetimeFigureOut">
              <a:rPr lang="en-US" smtClean="0"/>
              <a:t>6/15/2017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5AF1D-225C-4D9F-8150-81FC6A814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5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>
                <a:solidFill>
                  <a:srgbClr val="0070C0"/>
                </a:solidFill>
                <a:latin typeface="Cooper Black" panose="0208090404030B020404" pitchFamily="18" charset="0"/>
              </a:rPr>
              <a:t>Modeling Water Flow in Plants</a:t>
            </a:r>
            <a:endParaRPr lang="en-US" i="1" dirty="0">
              <a:solidFill>
                <a:srgbClr val="0070C0"/>
              </a:solidFill>
              <a:latin typeface="Cooper Black" panose="0208090404030B0204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65" y="1690688"/>
            <a:ext cx="6471823" cy="4252912"/>
          </a:xfrm>
        </p:spPr>
      </p:pic>
      <p:sp>
        <p:nvSpPr>
          <p:cNvPr id="3" name="TextBox 2"/>
          <p:cNvSpPr txBox="1"/>
          <p:nvPr/>
        </p:nvSpPr>
        <p:spPr>
          <a:xfrm>
            <a:off x="6517647" y="4158496"/>
            <a:ext cx="549227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Impact" panose="020B0806030902050204" pitchFamily="34" charset="0"/>
              </a:rPr>
              <a:t>Sergiy </a:t>
            </a:r>
            <a:r>
              <a:rPr lang="en-US" sz="3200" dirty="0" err="1" smtClean="0">
                <a:latin typeface="Impact" panose="020B0806030902050204" pitchFamily="34" charset="0"/>
              </a:rPr>
              <a:t>Koshkin</a:t>
            </a:r>
            <a:endParaRPr lang="en-US" sz="3200" dirty="0" smtClean="0">
              <a:latin typeface="Impact" panose="020B0806030902050204" pitchFamily="34" charset="0"/>
            </a:endParaRPr>
          </a:p>
          <a:p>
            <a:r>
              <a:rPr lang="en-US" sz="3200" dirty="0" smtClean="0">
                <a:latin typeface="Impact" panose="020B0806030902050204" pitchFamily="34" charset="0"/>
              </a:rPr>
              <a:t>UHD Mathematics and Statistics</a:t>
            </a:r>
          </a:p>
          <a:p>
            <a:endParaRPr lang="en-US" dirty="0" smtClean="0">
              <a:latin typeface="Impact" panose="020B0806030902050204" pitchFamily="34" charset="0"/>
            </a:endParaRPr>
          </a:p>
          <a:p>
            <a:r>
              <a:rPr lang="en-US" sz="2800" b="1" dirty="0" smtClean="0"/>
              <a:t>NSF REU grant #1560401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69773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583210" y="1592092"/>
                <a:ext cx="3359973" cy="3794761"/>
              </a:xfrm>
            </p:spPr>
            <p:txBody>
              <a:bodyPr numCol="1">
                <a:normAutofit/>
              </a:bodyPr>
              <a:lstStyle/>
              <a:p>
                <a:r>
                  <a:rPr lang="en-US" sz="32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Water balance</a:t>
                </a:r>
              </a:p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𝐹</m:t>
                    </m:r>
                    <m:r>
                      <a:rPr lang="en-US" sz="28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2800" b="0" dirty="0" smtClean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𝐸𝐿</m:t>
                    </m:r>
                  </m:oMath>
                </a14:m>
                <a:endParaRPr lang="en-US" sz="2800" b="0" dirty="0" smtClean="0">
                  <a:cs typeface="Times New Roman" panose="02020603050405020304" pitchFamily="18" charset="0"/>
                </a:endParaRPr>
              </a:p>
              <a:p>
                <a:endParaRPr lang="en-US" sz="1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F   </a:t>
                </a:r>
                <a:r>
                  <a:rPr lang="en-US" sz="28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flow of water</a:t>
                </a:r>
              </a:p>
              <a:p>
                <a:pPr algn="l"/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E  </a:t>
                </a:r>
                <a:r>
                  <a:rPr lang="en-US" sz="28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evaporation</a:t>
                </a:r>
                <a:r>
                  <a:rPr lang="en-US" sz="2800" i="1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rate</a:t>
                </a:r>
              </a:p>
              <a:p>
                <a:pPr algn="l"/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L   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leaf area</a:t>
                </a:r>
                <a:endParaRPr lang="en-US" sz="280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 smtClean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 smtClean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583210" y="1592092"/>
                <a:ext cx="3359973" cy="3794761"/>
              </a:xfrm>
              <a:blipFill rotWithShape="0">
                <a:blip r:embed="rId2"/>
                <a:stretch>
                  <a:fillRect l="-3811" t="-3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8182" y="359374"/>
            <a:ext cx="9144000" cy="975379"/>
          </a:xfrm>
        </p:spPr>
        <p:txBody>
          <a:bodyPr>
            <a:normAutofit/>
          </a:bodyPr>
          <a:lstStyle/>
          <a:p>
            <a:r>
              <a:rPr lang="en-US" sz="4000" i="1" dirty="0" smtClean="0">
                <a:solidFill>
                  <a:srgbClr val="0070C0"/>
                </a:solidFill>
                <a:latin typeface="Cooper Black" panose="0208090404030B020404" pitchFamily="18" charset="0"/>
                <a:cs typeface="Times New Roman" panose="02020603050405020304" pitchFamily="18" charset="0"/>
              </a:rPr>
              <a:t>Plant Hydraulics</a:t>
            </a:r>
            <a:endParaRPr lang="en-US" sz="4000" i="1" dirty="0">
              <a:solidFill>
                <a:srgbClr val="0070C0"/>
              </a:solidFill>
              <a:latin typeface="Cooper Black" panose="0208090404030B0204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Subtitle 2"/>
              <p:cNvSpPr txBox="1">
                <a:spLocks/>
              </p:cNvSpPr>
              <p:nvPr/>
            </p:nvSpPr>
            <p:spPr>
              <a:xfrm>
                <a:off x="5518213" y="1575431"/>
                <a:ext cx="4897996" cy="3794760"/>
              </a:xfrm>
              <a:prstGeom prst="rect">
                <a:avLst/>
              </a:prstGeom>
            </p:spPr>
            <p:txBody>
              <a:bodyPr vert="horz" lIns="91440" tIns="45720" rIns="91440" bIns="45720" numCol="1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2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Darcy’s </a:t>
                </a:r>
                <a:r>
                  <a:rPr lang="en-US" sz="32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Law</a:t>
                </a: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l-G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l-G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  <m:r>
                          <a:rPr lang="en-US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l-G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𝜓</m:t>
                        </m:r>
                        <m:r>
                          <a:rPr lang="en-US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l-G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l-G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)=</a:t>
                </a:r>
                <a:r>
                  <a:rPr lang="en-US" sz="2800" b="0" dirty="0" smtClean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𝐹</m:t>
                    </m:r>
                  </m:oMath>
                </a14:m>
                <a:endParaRPr lang="en-US" sz="2800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sz="1000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l-G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 water potential (pressure)</a:t>
                </a: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l-G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conductance</a:t>
                </a:r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8213" y="1575431"/>
                <a:ext cx="4897996" cy="3794760"/>
              </a:xfrm>
              <a:prstGeom prst="rect">
                <a:avLst/>
              </a:prstGeom>
              <a:blipFill rotWithShape="0">
                <a:blip r:embed="rId3"/>
                <a:stretch>
                  <a:fillRect t="-3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ardrop 4"/>
          <p:cNvSpPr/>
          <p:nvPr/>
        </p:nvSpPr>
        <p:spPr>
          <a:xfrm rot="12348299" flipH="1" flipV="1">
            <a:off x="3655412" y="4841262"/>
            <a:ext cx="725354" cy="516174"/>
          </a:xfrm>
          <a:prstGeom prst="teardrop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3181314" y="4667303"/>
            <a:ext cx="10758" cy="15706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5" idx="3"/>
          </p:cNvCxnSpPr>
          <p:nvPr/>
        </p:nvCxnSpPr>
        <p:spPr>
          <a:xfrm flipV="1">
            <a:off x="3456619" y="5152010"/>
            <a:ext cx="251150" cy="2348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3448361" y="4653631"/>
            <a:ext cx="4485" cy="15756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342392" y="5452611"/>
            <a:ext cx="0" cy="661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342392" y="4709121"/>
            <a:ext cx="0" cy="661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4018089" y="4621159"/>
            <a:ext cx="258184" cy="4781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162645" y="4621159"/>
            <a:ext cx="10758" cy="15706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431679" y="4621159"/>
            <a:ext cx="10758" cy="15706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7322877" y="5340709"/>
            <a:ext cx="0" cy="661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7431679" y="5818580"/>
                <a:ext cx="53732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l-G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1679" y="5818580"/>
                <a:ext cx="537323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9091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7442437" y="4432224"/>
                <a:ext cx="61260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l-G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2437" y="4432224"/>
                <a:ext cx="612604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2000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7496830" y="5149204"/>
                <a:ext cx="38606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𝐹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6830" y="5149204"/>
                <a:ext cx="386067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2714417" y="4690345"/>
                <a:ext cx="4074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417" y="4690345"/>
                <a:ext cx="407435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2985" r="-10448"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2708487" y="5573067"/>
                <a:ext cx="4306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487" y="5573067"/>
                <a:ext cx="430601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2817" r="-2817"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3527633" y="4346346"/>
                <a:ext cx="62376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𝐸𝐿</m:t>
                      </m:r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7633" y="4346346"/>
                <a:ext cx="623761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8990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753" y="365124"/>
            <a:ext cx="10515600" cy="1325563"/>
          </a:xfrm>
        </p:spPr>
        <p:txBody>
          <a:bodyPr/>
          <a:lstStyle/>
          <a:p>
            <a:pPr algn="ctr"/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  <a:latin typeface="Cooper Black" panose="0208090404030B020404" pitchFamily="18" charset="0"/>
              </a:rPr>
              <a:t>Electric Circuit Analogy</a:t>
            </a:r>
            <a:endParaRPr lang="en-US" i="1" dirty="0">
              <a:solidFill>
                <a:schemeClr val="accent4">
                  <a:lumMod val="75000"/>
                </a:schemeClr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97367" y="1658764"/>
            <a:ext cx="4294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Ohm’s law</a:t>
            </a:r>
            <a:endParaRPr lang="en-US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393" y="2243539"/>
            <a:ext cx="1733550" cy="24955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940135" y="4831979"/>
                <a:ext cx="6629013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Computing flows and potentials is “almost” like solving electric circuits.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But…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  <m:d>
                      <m:dPr>
                        <m:ctrlPr>
                          <a:rPr lang="en-US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l-G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𝜓</m:t>
                        </m:r>
                      </m:e>
                    </m:d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1/R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l-GR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is</a:t>
                </a:r>
                <a:r>
                  <a:rPr lang="en-US" sz="2800" i="1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u="sng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highly nonlinear </a:t>
                </a:r>
                <a:r>
                  <a:rPr lang="en-US" sz="28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l-G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</m:oMath>
                </a14:m>
                <a:r>
                  <a:rPr lang="en-US" sz="28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.</a:t>
                </a:r>
                <a:endParaRPr lang="en-US" sz="28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135" y="4831979"/>
                <a:ext cx="6629013" cy="1384995"/>
              </a:xfrm>
              <a:prstGeom prst="rect">
                <a:avLst/>
              </a:prstGeom>
              <a:blipFill rotWithShape="0">
                <a:blip r:embed="rId3"/>
                <a:stretch>
                  <a:fillRect l="-92" t="-4846" r="-1563" b="-11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112793" y="1642231"/>
            <a:ext cx="4413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Kirchhoff’s current law</a:t>
            </a:r>
            <a:endParaRPr lang="en-US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213" y="2719449"/>
            <a:ext cx="25146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020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>
                <a:solidFill>
                  <a:srgbClr val="FF0066"/>
                </a:solidFill>
                <a:latin typeface="Cooper Black" panose="0208090404030B020404" pitchFamily="18" charset="0"/>
              </a:rPr>
              <a:t>Vulnerability Curves</a:t>
            </a:r>
            <a:endParaRPr lang="en-US" i="1" dirty="0">
              <a:solidFill>
                <a:srgbClr val="FF0066"/>
              </a:solidFill>
              <a:latin typeface="Cooper Black" panose="0208090404030B0204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Weibull</a:t>
            </a:r>
            <a:r>
              <a:rPr lang="en-US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function fit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0" i="0" u="none" strike="noStrike" baseline="0" dirty="0" smtClean="0">
              <a:latin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92" t="-1" r="1" b="13236"/>
          <a:stretch/>
        </p:blipFill>
        <p:spPr>
          <a:xfrm>
            <a:off x="699246" y="2380129"/>
            <a:ext cx="3496236" cy="35334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38200" y="2380129"/>
                <a:ext cx="49305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𝐾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380129"/>
                <a:ext cx="493059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933006" y="5260418"/>
                <a:ext cx="52495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𝜓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3006" y="5260418"/>
                <a:ext cx="524952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>
                <a:spLocks noChangeAspect="1"/>
              </p:cNvSpPr>
              <p:nvPr/>
            </p:nvSpPr>
            <p:spPr>
              <a:xfrm>
                <a:off x="4860847" y="1685836"/>
                <a:ext cx="4170822" cy="6942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𝐾</m:t>
                      </m:r>
                      <m:r>
                        <a:rPr lang="en-U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l-GR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𝜓</m:t>
                      </m:r>
                      <m:r>
                        <a:rPr lang="en-US" sz="3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en-US" sz="36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dirty="0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3600" b="0" i="1" dirty="0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sSup>
                        <m:sSupPr>
                          <m:ctrlPr>
                            <a:rPr lang="en-US" sz="36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6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sz="3600" b="0" i="1" dirty="0" smtClean="0">
                              <a:latin typeface="Cambria Math" panose="02040503050406030204" pitchFamily="18" charset="0"/>
                            </a:rPr>
                            <m:t>α</m:t>
                          </m:r>
                          <m:sSup>
                            <m:sSupPr>
                              <m:ctrlPr>
                                <a:rPr lang="el-GR" sz="3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3600" b="0" i="1" dirty="0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l-GR" sz="3600" b="0" i="1" dirty="0" smtClean="0">
                                  <a:latin typeface="Cambria Math" panose="02040503050406030204" pitchFamily="18" charset="0"/>
                                </a:rPr>
                                <m:t>ν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847" y="1685836"/>
                <a:ext cx="4170822" cy="6942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426065" y="2688559"/>
                <a:ext cx="7601376" cy="31799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Stationary flow in segments is given by</a:t>
                </a:r>
                <a:endPara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8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az-Cyrl-AZ" sz="28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az-Cyrl-AZ" sz="28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ѱ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sub>
                        <m:sup>
                          <m:r>
                            <m:rPr>
                              <m:nor/>
                            </m:rPr>
                            <a:rPr lang="en-US" sz="28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8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az-Cyrl-AZ" sz="28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ѱ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p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l-GR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𝜓</m:t>
                              </m:r>
                            </m:e>
                          </m:d>
                          <m: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l-GR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𝜓</m:t>
                          </m:r>
                        </m:e>
                      </m:nary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</m:oMath>
                  </m:oMathPara>
                </a14:m>
                <a:endPara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3200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and the integral </a:t>
                </a:r>
                <a:r>
                  <a:rPr lang="en-US" sz="3200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can be expressed via the </a:t>
                </a:r>
              </a:p>
              <a:p>
                <a:r>
                  <a:rPr lang="en-US" sz="3200" b="1" i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incomplete </a:t>
                </a:r>
                <a:r>
                  <a:rPr lang="en-US" sz="3200" b="1" i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gamma </a:t>
                </a:r>
                <a:r>
                  <a:rPr lang="en-US" sz="3200" b="1" i="1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function, </a:t>
                </a:r>
                <a:r>
                  <a:rPr lang="en-US" sz="32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implemented </a:t>
                </a:r>
              </a:p>
              <a:p>
                <a:r>
                  <a:rPr lang="en-US" sz="32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in </a:t>
                </a:r>
                <a:r>
                  <a:rPr lang="en-US" sz="32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MATLAB and Maple.</a:t>
                </a:r>
                <a:endParaRPr lang="en-US" sz="32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065" y="2688559"/>
                <a:ext cx="7601376" cy="3179973"/>
              </a:xfrm>
              <a:prstGeom prst="rect">
                <a:avLst/>
              </a:prstGeom>
              <a:blipFill rotWithShape="0">
                <a:blip r:embed="rId6"/>
                <a:stretch>
                  <a:fillRect l="-2005" t="-2682" r="-722"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7309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 smtClean="0">
                <a:solidFill>
                  <a:schemeClr val="accent6"/>
                </a:solidFill>
                <a:latin typeface="Cooper Black" panose="0208090404030B020404" pitchFamily="18" charset="0"/>
              </a:rPr>
              <a:t>Assembling the model</a:t>
            </a:r>
            <a:endParaRPr lang="en-US" i="1" dirty="0">
              <a:solidFill>
                <a:schemeClr val="accent6"/>
              </a:solidFill>
              <a:latin typeface="Cooper Black" panose="0208090404030B020404" pitchFamily="18" charset="0"/>
            </a:endParaRPr>
          </a:p>
        </p:txBody>
      </p:sp>
      <p:pic>
        <p:nvPicPr>
          <p:cNvPr id="1028" name="Picture 4" descr="https://lh5.googleusercontent.com/pdHlZjfOeY7zcjJHNI-Ks26i7boLJ9XzErymeoXSZSRwpZ32oMJczPJX1GyU8u9CVPvdH-kWdTPlpL8MJr4eOcmUGoB20WX9qJMEgKTDPOcriEhTCNCJ-kfqSV9_76g0-GoyXkrOyxA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1401554"/>
            <a:ext cx="9963150" cy="552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91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773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n-US" i="1" dirty="0" smtClean="0">
                <a:solidFill>
                  <a:srgbClr val="7030A0"/>
                </a:solidFill>
                <a:latin typeface="Cooper Black" panose="0208090404030B020404" pitchFamily="18" charset="0"/>
              </a:rPr>
              <a:t>Richards equation</a:t>
            </a:r>
            <a:endParaRPr lang="en-US" i="1" dirty="0">
              <a:solidFill>
                <a:srgbClr val="7030A0"/>
              </a:solidFill>
              <a:latin typeface="Cooper Black" panose="0208090404030B0204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940"/>
              </a:xfrm>
              <a:solidFill>
                <a:schemeClr val="bg1"/>
              </a:solidFill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sz="4000" dirty="0" smtClean="0"/>
                  <a:t>The truth holds partial derivatives… and time.</a:t>
                </a:r>
              </a:p>
              <a:p>
                <a:pPr marL="0" indent="0">
                  <a:buNone/>
                </a:pPr>
                <a:endParaRPr lang="en-US" sz="1300" dirty="0" smtClean="0"/>
              </a:p>
              <a:p>
                <a:pPr marL="0" indent="0">
                  <a:buNone/>
                </a:pPr>
                <a:r>
                  <a:rPr lang="en-US" sz="3900" b="1" dirty="0" smtClean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Water balance</a:t>
                </a:r>
                <a:r>
                  <a:rPr lang="en-US" sz="35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l-GR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l-GR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𝜓</m:t>
                        </m:r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500" dirty="0" smtClean="0"/>
                  <a:t>  and </a:t>
                </a:r>
                <a:r>
                  <a:rPr lang="en-US" sz="3900" b="1" dirty="0" smtClean="0">
                    <a:cs typeface="Times New Roman" panose="02020603050405020304" pitchFamily="18" charset="0"/>
                  </a:rPr>
                  <a:t>Darcy’s law</a:t>
                </a:r>
                <a:r>
                  <a:rPr lang="en-US" sz="3900" dirty="0" smtClean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𝐸𝐿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l-GR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l-GR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𝜓</m:t>
                        </m:r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13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4000" dirty="0" smtClean="0"/>
                  <a:t>combine into the 	</a:t>
                </a:r>
                <a:r>
                  <a:rPr lang="en-US" sz="4000" b="1" dirty="0" smtClean="0"/>
                  <a:t>Richards equation</a:t>
                </a:r>
                <a:r>
                  <a:rPr lang="en-US" sz="4000" dirty="0" smtClean="0"/>
                  <a:t>:</a:t>
                </a:r>
                <a:endParaRPr lang="en-US" sz="4000" dirty="0" smtClean="0"/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l-GR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l-GR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𝜓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l-GR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𝐸𝐿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l-GR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endParaRPr lang="en-US" sz="13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4100" dirty="0" smtClean="0"/>
                  <a:t>This is a diffusion equation, but </a:t>
                </a:r>
                <a:r>
                  <a:rPr lang="en-US" sz="4100" dirty="0" smtClean="0"/>
                  <a:t>non-linear, unlike classical </a:t>
                </a:r>
                <a:r>
                  <a:rPr lang="en-US" sz="4100" dirty="0" smtClean="0"/>
                  <a:t>ones</a:t>
                </a:r>
                <a:endParaRPr lang="en-US" sz="4100" dirty="0" smtClean="0"/>
              </a:p>
              <a:p>
                <a:r>
                  <a:rPr lang="en-US" sz="4100" dirty="0" smtClean="0"/>
                  <a:t>It is set on a graph </a:t>
                </a:r>
                <a:r>
                  <a:rPr lang="en-US" sz="4100" dirty="0" smtClean="0"/>
                  <a:t>(of </a:t>
                </a:r>
                <a:r>
                  <a:rPr lang="en-US" sz="4100" dirty="0" smtClean="0"/>
                  <a:t>a plant), not a classical domain</a:t>
                </a:r>
                <a:endParaRPr lang="en-US" sz="41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940"/>
              </a:xfrm>
              <a:blipFill rotWithShape="0">
                <a:blip r:embed="rId3"/>
                <a:stretch>
                  <a:fillRect l="-1449" t="-4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5200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6F576F58-7ADC-418A-98AE-0E5ECE73882D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043DD985A8CE994697DF5A209B7BDA07" ma:contentTypeVersion="1" ma:contentTypeDescription="Upload an image." ma:contentTypeScope="" ma:versionID="be5cf77305d0fe257e6295a0b7910c94">
  <xsd:schema xmlns:xsd="http://www.w3.org/2001/XMLSchema" xmlns:xs="http://www.w3.org/2001/XMLSchema" xmlns:p="http://schemas.microsoft.com/office/2006/metadata/properties" xmlns:ns1="http://schemas.microsoft.com/sharepoint/v3" xmlns:ns2="6F576F58-7ADC-418A-98AE-0E5ECE73882D" xmlns:ns3="http://schemas.microsoft.com/sharepoint/v3/fields" targetNamespace="http://schemas.microsoft.com/office/2006/metadata/properties" ma:root="true" ma:fieldsID="7b207a530be8b5d2e35cc5189c9508d1" ns1:_="" ns2:_="" ns3:_="">
    <xsd:import namespace="http://schemas.microsoft.com/sharepoint/v3"/>
    <xsd:import namespace="6F576F58-7ADC-418A-98AE-0E5ECE73882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internalName="PublishingStartDate">
      <xsd:simpleType>
        <xsd:restriction base="dms:Unknown"/>
      </xsd:simpleType>
    </xsd:element>
    <xsd:element name="PublishingExpirationDate" ma:index="28" nillable="true" ma:displayName="Scheduling End Dat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576F58-7ADC-418A-98AE-0E5ECE73882D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4D57F4-2694-49EC-AB1D-588CD068BA25}"/>
</file>

<file path=customXml/itemProps2.xml><?xml version="1.0" encoding="utf-8"?>
<ds:datastoreItem xmlns:ds="http://schemas.openxmlformats.org/officeDocument/2006/customXml" ds:itemID="{5149B285-5306-423B-B073-5E134939FEA0}"/>
</file>

<file path=customXml/itemProps3.xml><?xml version="1.0" encoding="utf-8"?>
<ds:datastoreItem xmlns:ds="http://schemas.openxmlformats.org/officeDocument/2006/customXml" ds:itemID="{16A515AA-6934-4534-8257-EA2B8B2A3897}"/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112</Words>
  <Application>Microsoft Office PowerPoint</Application>
  <PresentationFormat>Widescreen</PresentationFormat>
  <Paragraphs>51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Cooper Black</vt:lpstr>
      <vt:lpstr>Impact</vt:lpstr>
      <vt:lpstr>Times New Roman</vt:lpstr>
      <vt:lpstr>Office Theme</vt:lpstr>
      <vt:lpstr>Modeling Water Flow in Plants</vt:lpstr>
      <vt:lpstr>Plant Hydraulics</vt:lpstr>
      <vt:lpstr>Electric Circuit Analogy</vt:lpstr>
      <vt:lpstr>Vulnerability Curves</vt:lpstr>
      <vt:lpstr>Assembling the model</vt:lpstr>
      <vt:lpstr>Richards equation</vt:lpstr>
    </vt:vector>
  </TitlesOfParts>
  <Company>University of Houston Downtown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Koshkin, Sergiy</dc:creator>
  <cp:keywords/>
  <dc:description/>
  <cp:lastModifiedBy>Koshkin, Sergiy</cp:lastModifiedBy>
  <cp:revision>28</cp:revision>
  <dcterms:created xsi:type="dcterms:W3CDTF">2017-06-12T18:04:38Z</dcterms:created>
  <dcterms:modified xsi:type="dcterms:W3CDTF">2017-06-16T00:29:05Z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0x0101009148F5A04DDD49CBA7127AADA5FB792B00AADE34325A8B49CDA8BB4DB53328F21400043DD985A8CE994697DF5A209B7BDA07</vt:lpwstr>
  </property>
</Properties>
</file>